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317" r:id="rId3"/>
    <p:sldId id="319" r:id="rId4"/>
    <p:sldId id="287" r:id="rId5"/>
    <p:sldId id="318" r:id="rId6"/>
    <p:sldId id="314" r:id="rId7"/>
    <p:sldId id="316" r:id="rId8"/>
    <p:sldId id="313" r:id="rId9"/>
    <p:sldId id="315" r:id="rId10"/>
    <p:sldId id="281" r:id="rId11"/>
    <p:sldId id="288" r:id="rId12"/>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8" autoAdjust="0"/>
  </p:normalViewPr>
  <p:slideViewPr>
    <p:cSldViewPr>
      <p:cViewPr varScale="1">
        <p:scale>
          <a:sx n="81" d="100"/>
          <a:sy n="81" d="100"/>
        </p:scale>
        <p:origin x="149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1-9-2020</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1-9-2020</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term duurzaamheid is gedefinieerd in het VN </a:t>
            </a:r>
            <a:r>
              <a:rPr lang="nl-NL" dirty="0" err="1"/>
              <a:t>Brundtland</a:t>
            </a:r>
            <a:r>
              <a:rPr lang="nl-NL" dirty="0"/>
              <a:t>-rapport uit 1987. De Food </a:t>
            </a:r>
            <a:r>
              <a:rPr lang="nl-NL" dirty="0" err="1"/>
              <a:t>and</a:t>
            </a:r>
            <a:r>
              <a:rPr lang="nl-NL" dirty="0"/>
              <a:t> Agricultural </a:t>
            </a:r>
            <a:r>
              <a:rPr lang="nl-NL" dirty="0" err="1"/>
              <a:t>Organization</a:t>
            </a:r>
            <a:r>
              <a:rPr lang="nl-NL" dirty="0"/>
              <a:t> van de VN heeft daarvan een definitie afgeleid voor voedselpatronen: “Duurzame voedselpatronen zijn voedselpatronen met een lage milieubelasting, die bijdragen aan voedselveiligheid en gezondheid voor de huidige en toekomstige generaties. Het voorzien in de behoeften van de wereldbevolking betekent dat er voldoende, gevarieerd, gezond en veilig voedsel beschikbaar is en dat dit eerlijk verdeeld is.”</a:t>
            </a:r>
          </a:p>
          <a:p>
            <a:endParaRPr lang="nl-NL" dirty="0"/>
          </a:p>
          <a:p>
            <a:r>
              <a:rPr lang="nl-NL" dirty="0"/>
              <a:t>Er is ook een bredere definitie van duurzaamheid vanuit de overheid. Daarin betekent duurzaam voedsel een productie en consumptie met respect voor mens, dier en milieu. Het gaat bij duurzaam dus niet alleen over milieu en klimaat zoals in de eerste definitie, maar ook over andere voedselkwaliteitsaspecten zoals:</a:t>
            </a:r>
          </a:p>
          <a:p>
            <a:r>
              <a:rPr lang="nl-NL" dirty="0"/>
              <a:t>◾ Dierenwelzijn</a:t>
            </a:r>
          </a:p>
          <a:p>
            <a:r>
              <a:rPr lang="nl-NL" dirty="0"/>
              <a:t>◾ Natuurbehoud</a:t>
            </a:r>
          </a:p>
          <a:p>
            <a:r>
              <a:rPr lang="nl-NL" dirty="0"/>
              <a:t>◾ Milieu en klimaat</a:t>
            </a:r>
          </a:p>
          <a:p>
            <a:r>
              <a:rPr lang="nl-NL" dirty="0"/>
              <a:t>◾ Eerlijke handel (fair </a:t>
            </a:r>
            <a:r>
              <a:rPr lang="nl-NL" dirty="0" err="1"/>
              <a:t>trade</a:t>
            </a:r>
            <a:r>
              <a:rPr lang="nl-NL" dirty="0"/>
              <a:t>). </a:t>
            </a:r>
          </a:p>
          <a:p>
            <a:endParaRPr lang="nl-NL" dirty="0"/>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8</a:t>
            </a:fld>
            <a:endParaRPr lang="nl-NL"/>
          </a:p>
        </p:txBody>
      </p:sp>
    </p:spTree>
    <p:extLst>
      <p:ext uri="{BB962C8B-B14F-4D97-AF65-F5344CB8AC3E}">
        <p14:creationId xmlns:p14="http://schemas.microsoft.com/office/powerpoint/2010/main" val="119818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1-9-2020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1-9-2020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1-9-2020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1-9-2020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1-9-2020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1-9-2020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1-9-2020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1-9-2020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1-9-2020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1-9-2020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1-9-2020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06-09-2016</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nl.wikipedia.org/wiki/Symboo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88"/>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p:txBody>
          <a:bodyPr/>
          <a:lstStyle/>
          <a:p>
            <a:r>
              <a:rPr lang="nl-NL" dirty="0"/>
              <a:t>CE en pictogrammen</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Functies van pictogrammen</a:t>
            </a:r>
          </a:p>
        </p:txBody>
      </p:sp>
      <p:sp>
        <p:nvSpPr>
          <p:cNvPr id="6" name="Tijdelijke aanduiding voor inhoud 5"/>
          <p:cNvSpPr>
            <a:spLocks noGrp="1"/>
          </p:cNvSpPr>
          <p:nvPr>
            <p:ph idx="1"/>
          </p:nvPr>
        </p:nvSpPr>
        <p:spPr/>
        <p:txBody>
          <a:bodyPr/>
          <a:lstStyle/>
          <a:p>
            <a:endParaRPr lang="nl-NL" dirty="0"/>
          </a:p>
          <a:p>
            <a:r>
              <a:rPr lang="nl-NL" dirty="0"/>
              <a:t>Informatie</a:t>
            </a:r>
          </a:p>
          <a:p>
            <a:endParaRPr lang="nl-NL" dirty="0"/>
          </a:p>
          <a:p>
            <a:r>
              <a:rPr lang="nl-NL" dirty="0"/>
              <a:t>Gebod </a:t>
            </a:r>
          </a:p>
          <a:p>
            <a:endParaRPr lang="nl-NL" dirty="0"/>
          </a:p>
          <a:p>
            <a:r>
              <a:rPr lang="nl-NL" dirty="0"/>
              <a:t>waarschuwing</a:t>
            </a:r>
          </a:p>
          <a:p>
            <a:endParaRPr lang="nl-NL" dirty="0"/>
          </a:p>
          <a:p>
            <a:endParaRPr lang="nl-NL" dirty="0"/>
          </a:p>
        </p:txBody>
      </p:sp>
    </p:spTree>
    <p:extLst>
      <p:ext uri="{BB962C8B-B14F-4D97-AF65-F5344CB8AC3E}">
        <p14:creationId xmlns:p14="http://schemas.microsoft.com/office/powerpoint/2010/main" val="3333977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Vormen van pictogrammen</a:t>
            </a:r>
          </a:p>
        </p:txBody>
      </p:sp>
      <p:sp>
        <p:nvSpPr>
          <p:cNvPr id="3" name="Tijdelijke aanduiding voor inhoud 2"/>
          <p:cNvSpPr>
            <a:spLocks noGrp="1"/>
          </p:cNvSpPr>
          <p:nvPr>
            <p:ph idx="1"/>
          </p:nvPr>
        </p:nvSpPr>
        <p:spPr/>
        <p:txBody>
          <a:bodyPr/>
          <a:lstStyle/>
          <a:p>
            <a:endParaRPr lang="nl-NL" dirty="0"/>
          </a:p>
          <a:p>
            <a:r>
              <a:rPr lang="nl-NL" dirty="0"/>
              <a:t>Bord</a:t>
            </a:r>
          </a:p>
          <a:p>
            <a:endParaRPr lang="nl-NL" dirty="0"/>
          </a:p>
          <a:p>
            <a:r>
              <a:rPr lang="nl-NL" dirty="0"/>
              <a:t>Schildering</a:t>
            </a:r>
          </a:p>
          <a:p>
            <a:endParaRPr lang="nl-NL" dirty="0"/>
          </a:p>
          <a:p>
            <a:r>
              <a:rPr lang="nl-NL" dirty="0"/>
              <a:t>sticker</a:t>
            </a:r>
          </a:p>
        </p:txBody>
      </p:sp>
    </p:spTree>
    <p:extLst>
      <p:ext uri="{BB962C8B-B14F-4D97-AF65-F5344CB8AC3E}">
        <p14:creationId xmlns:p14="http://schemas.microsoft.com/office/powerpoint/2010/main" val="3364240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BF29AA-B9E9-437C-A114-A8CB4C52EA7F}"/>
              </a:ext>
            </a:extLst>
          </p:cNvPr>
          <p:cNvSpPr>
            <a:spLocks noGrp="1"/>
          </p:cNvSpPr>
          <p:nvPr>
            <p:ph type="title"/>
          </p:nvPr>
        </p:nvSpPr>
        <p:spPr/>
        <p:txBody>
          <a:bodyPr/>
          <a:lstStyle/>
          <a:p>
            <a:r>
              <a:rPr lang="nl-NL" dirty="0"/>
              <a:t> Het bekende CE merkteken</a:t>
            </a:r>
          </a:p>
        </p:txBody>
      </p:sp>
      <p:pic>
        <p:nvPicPr>
          <p:cNvPr id="4" name="Tijdelijke aanduiding voor inhoud 3">
            <a:extLst>
              <a:ext uri="{FF2B5EF4-FFF2-40B4-BE49-F238E27FC236}">
                <a16:creationId xmlns:a16="http://schemas.microsoft.com/office/drawing/2014/main" id="{36A23AA8-646E-41BA-86AC-546474A6D1F8}"/>
              </a:ext>
            </a:extLst>
          </p:cNvPr>
          <p:cNvPicPr>
            <a:picLocks noGrp="1" noChangeAspect="1"/>
          </p:cNvPicPr>
          <p:nvPr>
            <p:ph idx="1"/>
          </p:nvPr>
        </p:nvPicPr>
        <p:blipFill>
          <a:blip r:embed="rId2"/>
          <a:stretch>
            <a:fillRect/>
          </a:stretch>
        </p:blipFill>
        <p:spPr>
          <a:xfrm>
            <a:off x="3419873" y="2060849"/>
            <a:ext cx="3384375" cy="2377008"/>
          </a:xfrm>
          <a:prstGeom prst="rect">
            <a:avLst/>
          </a:prstGeom>
        </p:spPr>
      </p:pic>
    </p:spTree>
    <p:extLst>
      <p:ext uri="{BB962C8B-B14F-4D97-AF65-F5344CB8AC3E}">
        <p14:creationId xmlns:p14="http://schemas.microsoft.com/office/powerpoint/2010/main" val="1523126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C9D2D3-4824-4DBE-930D-8A3671A92CAE}"/>
              </a:ext>
            </a:extLst>
          </p:cNvPr>
          <p:cNvSpPr>
            <a:spLocks noGrp="1"/>
          </p:cNvSpPr>
          <p:nvPr>
            <p:ph type="title"/>
          </p:nvPr>
        </p:nvSpPr>
        <p:spPr/>
        <p:txBody>
          <a:bodyPr/>
          <a:lstStyle/>
          <a:p>
            <a:pPr algn="ctr"/>
            <a:r>
              <a:rPr lang="nl-NL" dirty="0"/>
              <a:t> CE aanduiding op een machine</a:t>
            </a:r>
          </a:p>
        </p:txBody>
      </p:sp>
      <p:pic>
        <p:nvPicPr>
          <p:cNvPr id="7" name="Tijdelijke aanduiding voor inhoud 6">
            <a:extLst>
              <a:ext uri="{FF2B5EF4-FFF2-40B4-BE49-F238E27FC236}">
                <a16:creationId xmlns:a16="http://schemas.microsoft.com/office/drawing/2014/main" id="{A7CC5461-19DA-494C-BA63-B41C3726FAD9}"/>
              </a:ext>
            </a:extLst>
          </p:cNvPr>
          <p:cNvPicPr>
            <a:picLocks noGrp="1" noChangeAspect="1"/>
          </p:cNvPicPr>
          <p:nvPr>
            <p:ph idx="1"/>
          </p:nvPr>
        </p:nvPicPr>
        <p:blipFill>
          <a:blip r:embed="rId2"/>
          <a:stretch>
            <a:fillRect/>
          </a:stretch>
        </p:blipFill>
        <p:spPr>
          <a:xfrm>
            <a:off x="2987824" y="2604293"/>
            <a:ext cx="3847951" cy="2773523"/>
          </a:xfrm>
          <a:prstGeom prst="rect">
            <a:avLst/>
          </a:prstGeom>
        </p:spPr>
      </p:pic>
    </p:spTree>
    <p:extLst>
      <p:ext uri="{BB962C8B-B14F-4D97-AF65-F5344CB8AC3E}">
        <p14:creationId xmlns:p14="http://schemas.microsoft.com/office/powerpoint/2010/main" val="827997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Wat is een CE- verklaring ??</a:t>
            </a:r>
          </a:p>
        </p:txBody>
      </p:sp>
      <p:sp>
        <p:nvSpPr>
          <p:cNvPr id="3" name="Tijdelijke aanduiding voor inhoud 2"/>
          <p:cNvSpPr>
            <a:spLocks noGrp="1"/>
          </p:cNvSpPr>
          <p:nvPr>
            <p:ph idx="1"/>
          </p:nvPr>
        </p:nvSpPr>
        <p:spPr/>
        <p:txBody>
          <a:bodyPr>
            <a:normAutofit/>
          </a:bodyPr>
          <a:lstStyle/>
          <a:p>
            <a:pPr marL="0" indent="0">
              <a:buNone/>
            </a:pPr>
            <a:r>
              <a:rPr lang="nl-NL" b="1" i="0" dirty="0">
                <a:solidFill>
                  <a:srgbClr val="3E3E3E"/>
                </a:solidFill>
                <a:effectLst/>
                <a:latin typeface="RijksOverheidSans"/>
              </a:rPr>
              <a:t>Veel industriële productgroepen mogen uitsluitend worden verhandeld in de Europese Economische Ruimte (EER) als ze CE-markering hebben. CE-markering geeft aan dat het product voldoet aan wettelijke eisen op het gebied van veiligheid, gezondheid en milieu.</a:t>
            </a:r>
          </a:p>
          <a:p>
            <a:pPr marL="0" indent="0">
              <a:buNone/>
            </a:pPr>
            <a:endParaRPr lang="nl-NL" b="1" dirty="0">
              <a:solidFill>
                <a:srgbClr val="3E3E3E"/>
              </a:solidFill>
              <a:latin typeface="RijksOverheidSans"/>
            </a:endParaRPr>
          </a:p>
          <a:p>
            <a:pPr marL="0" indent="0">
              <a:buNone/>
            </a:pPr>
            <a:endParaRPr lang="nl-NL" dirty="0"/>
          </a:p>
        </p:txBody>
      </p:sp>
    </p:spTree>
    <p:extLst>
      <p:ext uri="{BB962C8B-B14F-4D97-AF65-F5344CB8AC3E}">
        <p14:creationId xmlns:p14="http://schemas.microsoft.com/office/powerpoint/2010/main" val="2331212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5E0F5D-AA7D-4A3A-BC02-0B28B9D9C189}"/>
              </a:ext>
            </a:extLst>
          </p:cNvPr>
          <p:cNvSpPr>
            <a:spLocks noGrp="1"/>
          </p:cNvSpPr>
          <p:nvPr>
            <p:ph type="title"/>
          </p:nvPr>
        </p:nvSpPr>
        <p:spPr/>
        <p:txBody>
          <a:bodyPr/>
          <a:lstStyle/>
          <a:p>
            <a:pPr algn="ctr"/>
            <a:r>
              <a:rPr lang="nl-NL" dirty="0"/>
              <a:t>Waarom CE verklaring ??</a:t>
            </a:r>
          </a:p>
        </p:txBody>
      </p:sp>
      <p:sp>
        <p:nvSpPr>
          <p:cNvPr id="3" name="Tijdelijke aanduiding voor inhoud 2">
            <a:extLst>
              <a:ext uri="{FF2B5EF4-FFF2-40B4-BE49-F238E27FC236}">
                <a16:creationId xmlns:a16="http://schemas.microsoft.com/office/drawing/2014/main" id="{9ACC2A4A-4587-4204-B494-15B825BDE516}"/>
              </a:ext>
            </a:extLst>
          </p:cNvPr>
          <p:cNvSpPr>
            <a:spLocks noGrp="1"/>
          </p:cNvSpPr>
          <p:nvPr>
            <p:ph idx="1"/>
          </p:nvPr>
        </p:nvSpPr>
        <p:spPr/>
        <p:txBody>
          <a:bodyPr/>
          <a:lstStyle/>
          <a:p>
            <a:pPr algn="l"/>
            <a:r>
              <a:rPr lang="nl-NL" b="0" i="0" dirty="0">
                <a:solidFill>
                  <a:srgbClr val="3E3E3E"/>
                </a:solidFill>
                <a:effectLst/>
                <a:latin typeface="RijksOverheidSans"/>
              </a:rPr>
              <a:t>De CE-markering heeft 2 doelen:</a:t>
            </a:r>
          </a:p>
          <a:p>
            <a:pPr algn="l">
              <a:buFont typeface="Arial" panose="020B0604020202020204" pitchFamily="34" charset="0"/>
              <a:buChar char="•"/>
            </a:pPr>
            <a:r>
              <a:rPr lang="nl-NL" b="0" i="0" dirty="0">
                <a:solidFill>
                  <a:srgbClr val="3E3E3E"/>
                </a:solidFill>
                <a:effectLst/>
                <a:latin typeface="RijksOverheidSans"/>
              </a:rPr>
              <a:t>bevordering van de vrije goederenhandel binnen de EER;</a:t>
            </a:r>
          </a:p>
          <a:p>
            <a:pPr algn="l">
              <a:buFont typeface="Arial" panose="020B0604020202020204" pitchFamily="34" charset="0"/>
              <a:buChar char="•"/>
            </a:pPr>
            <a:r>
              <a:rPr lang="nl-NL" dirty="0">
                <a:solidFill>
                  <a:srgbClr val="3E3E3E"/>
                </a:solidFill>
                <a:latin typeface="RijksOverheidSans"/>
              </a:rPr>
              <a:t>( </a:t>
            </a:r>
            <a:r>
              <a:rPr lang="nl-NL" b="1" dirty="0">
                <a:solidFill>
                  <a:srgbClr val="3E3E3E"/>
                </a:solidFill>
                <a:latin typeface="RijksOverheidSans"/>
              </a:rPr>
              <a:t>E</a:t>
            </a:r>
            <a:r>
              <a:rPr lang="nl-NL" dirty="0">
                <a:solidFill>
                  <a:srgbClr val="3E3E3E"/>
                </a:solidFill>
                <a:latin typeface="RijksOverheidSans"/>
              </a:rPr>
              <a:t>uropese </a:t>
            </a:r>
            <a:r>
              <a:rPr lang="nl-NL" b="1" dirty="0">
                <a:solidFill>
                  <a:srgbClr val="3E3E3E"/>
                </a:solidFill>
                <a:latin typeface="RijksOverheidSans"/>
              </a:rPr>
              <a:t>E</a:t>
            </a:r>
            <a:r>
              <a:rPr lang="nl-NL" dirty="0">
                <a:solidFill>
                  <a:srgbClr val="3E3E3E"/>
                </a:solidFill>
                <a:latin typeface="RijksOverheidSans"/>
              </a:rPr>
              <a:t>conomische </a:t>
            </a:r>
            <a:r>
              <a:rPr lang="nl-NL" b="1" dirty="0">
                <a:solidFill>
                  <a:srgbClr val="3E3E3E"/>
                </a:solidFill>
                <a:latin typeface="RijksOverheidSans"/>
              </a:rPr>
              <a:t>R</a:t>
            </a:r>
            <a:r>
              <a:rPr lang="nl-NL" dirty="0">
                <a:solidFill>
                  <a:srgbClr val="3E3E3E"/>
                </a:solidFill>
                <a:latin typeface="RijksOverheidSans"/>
              </a:rPr>
              <a:t>uimte )</a:t>
            </a:r>
            <a:endParaRPr lang="nl-NL" b="0" i="0" dirty="0">
              <a:solidFill>
                <a:srgbClr val="3E3E3E"/>
              </a:solidFill>
              <a:effectLst/>
              <a:latin typeface="RijksOverheidSans"/>
            </a:endParaRPr>
          </a:p>
          <a:p>
            <a:pPr algn="l">
              <a:buFont typeface="Arial" panose="020B0604020202020204" pitchFamily="34" charset="0"/>
              <a:buChar char="•"/>
            </a:pPr>
            <a:r>
              <a:rPr lang="nl-NL" b="0" i="0" dirty="0">
                <a:solidFill>
                  <a:srgbClr val="3E3E3E"/>
                </a:solidFill>
                <a:effectLst/>
                <a:latin typeface="RijksOverheidSans"/>
              </a:rPr>
              <a:t>harmonisatie van de wetgeving van de EER-landen voor productveiligheid en -gezondheid.</a:t>
            </a:r>
          </a:p>
          <a:p>
            <a:endParaRPr lang="nl-NL" dirty="0"/>
          </a:p>
        </p:txBody>
      </p:sp>
    </p:spTree>
    <p:extLst>
      <p:ext uri="{BB962C8B-B14F-4D97-AF65-F5344CB8AC3E}">
        <p14:creationId xmlns:p14="http://schemas.microsoft.com/office/powerpoint/2010/main" val="2800255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Welke </a:t>
            </a:r>
            <a:r>
              <a:rPr lang="nl-NL" dirty="0" err="1"/>
              <a:t>produkten</a:t>
            </a:r>
            <a:r>
              <a:rPr lang="nl-NL" dirty="0"/>
              <a:t> moeten hieraan voldoen ?</a:t>
            </a:r>
          </a:p>
        </p:txBody>
      </p:sp>
      <p:sp>
        <p:nvSpPr>
          <p:cNvPr id="3" name="Tijdelijke aanduiding voor inhoud 2"/>
          <p:cNvSpPr>
            <a:spLocks noGrp="1"/>
          </p:cNvSpPr>
          <p:nvPr>
            <p:ph idx="1"/>
          </p:nvPr>
        </p:nvSpPr>
        <p:spPr/>
        <p:txBody>
          <a:bodyPr>
            <a:normAutofit fontScale="70000" lnSpcReduction="20000"/>
          </a:bodyPr>
          <a:lstStyle/>
          <a:p>
            <a:pPr algn="l">
              <a:buFont typeface="Arial" panose="020B0604020202020204" pitchFamily="34" charset="0"/>
              <a:buChar char="•"/>
            </a:pPr>
            <a:r>
              <a:rPr lang="nl-NL" b="0" i="0" dirty="0">
                <a:solidFill>
                  <a:srgbClr val="333333"/>
                </a:solidFill>
                <a:effectLst/>
                <a:latin typeface="Raleway"/>
              </a:rPr>
              <a:t>Bouwproducten</a:t>
            </a:r>
          </a:p>
          <a:p>
            <a:pPr algn="l">
              <a:buFont typeface="Arial" panose="020B0604020202020204" pitchFamily="34" charset="0"/>
              <a:buChar char="•"/>
            </a:pPr>
            <a:r>
              <a:rPr lang="nl-NL" b="0" i="0" dirty="0">
                <a:solidFill>
                  <a:srgbClr val="333333"/>
                </a:solidFill>
                <a:effectLst/>
                <a:latin typeface="Raleway"/>
              </a:rPr>
              <a:t>Drukvaten</a:t>
            </a:r>
          </a:p>
          <a:p>
            <a:pPr algn="l">
              <a:buFont typeface="Arial" panose="020B0604020202020204" pitchFamily="34" charset="0"/>
              <a:buChar char="•"/>
            </a:pPr>
            <a:r>
              <a:rPr lang="nl-NL" b="0" i="0" dirty="0">
                <a:solidFill>
                  <a:srgbClr val="333333"/>
                </a:solidFill>
                <a:effectLst/>
                <a:latin typeface="Raleway"/>
              </a:rPr>
              <a:t>Elektromagnetische producten</a:t>
            </a:r>
          </a:p>
          <a:p>
            <a:pPr algn="l">
              <a:buFont typeface="Arial" panose="020B0604020202020204" pitchFamily="34" charset="0"/>
              <a:buChar char="•"/>
            </a:pPr>
            <a:r>
              <a:rPr lang="nl-NL" b="0" i="0" dirty="0">
                <a:solidFill>
                  <a:srgbClr val="333333"/>
                </a:solidFill>
                <a:effectLst/>
                <a:latin typeface="Raleway"/>
              </a:rPr>
              <a:t>Gastoestellen</a:t>
            </a:r>
          </a:p>
          <a:p>
            <a:pPr algn="l">
              <a:buFont typeface="Arial" panose="020B0604020202020204" pitchFamily="34" charset="0"/>
              <a:buChar char="•"/>
            </a:pPr>
            <a:r>
              <a:rPr lang="nl-NL" b="0" i="0" dirty="0">
                <a:solidFill>
                  <a:srgbClr val="333333"/>
                </a:solidFill>
                <a:effectLst/>
                <a:latin typeface="Raleway"/>
              </a:rPr>
              <a:t>Koelkasten</a:t>
            </a:r>
          </a:p>
          <a:p>
            <a:pPr algn="l">
              <a:buFont typeface="Arial" panose="020B0604020202020204" pitchFamily="34" charset="0"/>
              <a:buChar char="•"/>
            </a:pPr>
            <a:r>
              <a:rPr lang="nl-NL" b="0" i="0" dirty="0">
                <a:solidFill>
                  <a:srgbClr val="333333"/>
                </a:solidFill>
                <a:effectLst/>
                <a:latin typeface="Raleway"/>
              </a:rPr>
              <a:t>Cosmetica</a:t>
            </a:r>
          </a:p>
          <a:p>
            <a:pPr algn="l">
              <a:buFont typeface="Arial" panose="020B0604020202020204" pitchFamily="34" charset="0"/>
              <a:buChar char="•"/>
            </a:pPr>
            <a:r>
              <a:rPr lang="nl-NL" b="0" i="0" dirty="0">
                <a:solidFill>
                  <a:srgbClr val="333333"/>
                </a:solidFill>
                <a:effectLst/>
                <a:latin typeface="Raleway"/>
              </a:rPr>
              <a:t>Liften</a:t>
            </a:r>
          </a:p>
          <a:p>
            <a:pPr algn="l">
              <a:buFont typeface="Arial" panose="020B0604020202020204" pitchFamily="34" charset="0"/>
              <a:buChar char="•"/>
            </a:pPr>
            <a:r>
              <a:rPr lang="nl-NL" b="0" i="0" dirty="0">
                <a:solidFill>
                  <a:srgbClr val="333333"/>
                </a:solidFill>
                <a:effectLst/>
                <a:latin typeface="Raleway"/>
              </a:rPr>
              <a:t>Machines</a:t>
            </a:r>
          </a:p>
          <a:p>
            <a:pPr algn="l">
              <a:buFont typeface="Arial" panose="020B0604020202020204" pitchFamily="34" charset="0"/>
              <a:buChar char="•"/>
            </a:pPr>
            <a:r>
              <a:rPr lang="nl-NL" b="0" i="0" dirty="0">
                <a:solidFill>
                  <a:srgbClr val="333333"/>
                </a:solidFill>
                <a:effectLst/>
                <a:latin typeface="Raleway"/>
              </a:rPr>
              <a:t>Medische hulpmiddelen</a:t>
            </a:r>
          </a:p>
          <a:p>
            <a:pPr algn="l">
              <a:buFont typeface="Arial" panose="020B0604020202020204" pitchFamily="34" charset="0"/>
              <a:buChar char="•"/>
            </a:pPr>
            <a:r>
              <a:rPr lang="nl-NL" b="0" i="0" dirty="0">
                <a:solidFill>
                  <a:srgbClr val="333333"/>
                </a:solidFill>
                <a:effectLst/>
                <a:latin typeface="Raleway"/>
              </a:rPr>
              <a:t>Motorvoertuigen</a:t>
            </a:r>
          </a:p>
          <a:p>
            <a:pPr algn="l">
              <a:buFont typeface="Arial" panose="020B0604020202020204" pitchFamily="34" charset="0"/>
              <a:buChar char="•"/>
            </a:pPr>
            <a:r>
              <a:rPr lang="nl-NL" b="0" i="0" dirty="0">
                <a:solidFill>
                  <a:srgbClr val="333333"/>
                </a:solidFill>
                <a:effectLst/>
                <a:latin typeface="Raleway"/>
              </a:rPr>
              <a:t>Persoonlijke beschermingsmiddelen</a:t>
            </a:r>
          </a:p>
          <a:p>
            <a:pPr algn="l">
              <a:buFont typeface="Arial" panose="020B0604020202020204" pitchFamily="34" charset="0"/>
              <a:buChar char="•"/>
            </a:pPr>
            <a:r>
              <a:rPr lang="nl-NL" b="0" i="0" dirty="0">
                <a:solidFill>
                  <a:srgbClr val="333333"/>
                </a:solidFill>
                <a:effectLst/>
                <a:latin typeface="Raleway"/>
              </a:rPr>
              <a:t>Pleziervaartuigen</a:t>
            </a:r>
          </a:p>
          <a:p>
            <a:pPr algn="l">
              <a:buFont typeface="Arial" panose="020B0604020202020204" pitchFamily="34" charset="0"/>
              <a:buChar char="•"/>
            </a:pPr>
            <a:r>
              <a:rPr lang="nl-NL" b="0" i="0" dirty="0">
                <a:solidFill>
                  <a:srgbClr val="333333"/>
                </a:solidFill>
                <a:effectLst/>
                <a:latin typeface="Raleway"/>
              </a:rPr>
              <a:t>Speeltoestellen</a:t>
            </a:r>
          </a:p>
          <a:p>
            <a:pPr algn="l">
              <a:buFont typeface="Arial" panose="020B0604020202020204" pitchFamily="34" charset="0"/>
              <a:buChar char="•"/>
            </a:pPr>
            <a:r>
              <a:rPr lang="nl-NL" b="0" i="0" dirty="0">
                <a:solidFill>
                  <a:srgbClr val="333333"/>
                </a:solidFill>
                <a:effectLst/>
                <a:latin typeface="Raleway"/>
              </a:rPr>
              <a:t>Scheepsbenodigdheden</a:t>
            </a:r>
          </a:p>
          <a:p>
            <a:pPr algn="l">
              <a:buFont typeface="Arial" panose="020B0604020202020204" pitchFamily="34" charset="0"/>
              <a:buChar char="•"/>
            </a:pPr>
            <a:r>
              <a:rPr lang="nl-NL" b="0" i="0" dirty="0" err="1">
                <a:solidFill>
                  <a:srgbClr val="333333"/>
                </a:solidFill>
                <a:effectLst/>
                <a:latin typeface="Raleway"/>
              </a:rPr>
              <a:t>Telecommunicatieve</a:t>
            </a:r>
            <a:r>
              <a:rPr lang="nl-NL" b="0" i="0" dirty="0">
                <a:solidFill>
                  <a:srgbClr val="333333"/>
                </a:solidFill>
                <a:effectLst/>
                <a:latin typeface="Raleway"/>
              </a:rPr>
              <a:t> (rand)apparatuur</a:t>
            </a:r>
          </a:p>
          <a:p>
            <a:pPr algn="l">
              <a:buFont typeface="Arial" panose="020B0604020202020204" pitchFamily="34" charset="0"/>
              <a:buChar char="•"/>
            </a:pPr>
            <a:r>
              <a:rPr lang="nl-NL" b="0" i="0" dirty="0">
                <a:solidFill>
                  <a:srgbClr val="333333"/>
                </a:solidFill>
                <a:effectLst/>
                <a:latin typeface="Raleway"/>
              </a:rPr>
              <a:t>Verpakkingen</a:t>
            </a:r>
          </a:p>
          <a:p>
            <a:endParaRPr lang="nl-NL" dirty="0"/>
          </a:p>
        </p:txBody>
      </p:sp>
    </p:spTree>
    <p:extLst>
      <p:ext uri="{BB962C8B-B14F-4D97-AF65-F5344CB8AC3E}">
        <p14:creationId xmlns:p14="http://schemas.microsoft.com/office/powerpoint/2010/main" val="1041945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A2852A-C5D9-4FF5-BBF7-1809789AA845}"/>
              </a:ext>
            </a:extLst>
          </p:cNvPr>
          <p:cNvSpPr>
            <a:spLocks noGrp="1"/>
          </p:cNvSpPr>
          <p:nvPr>
            <p:ph type="title"/>
          </p:nvPr>
        </p:nvSpPr>
        <p:spPr/>
        <p:txBody>
          <a:bodyPr/>
          <a:lstStyle/>
          <a:p>
            <a:pPr algn="ctr"/>
            <a:r>
              <a:rPr lang="nl-NL" dirty="0"/>
              <a:t>Zegt een CE verklaring iets over kwaliteit van het product ?</a:t>
            </a:r>
          </a:p>
        </p:txBody>
      </p:sp>
      <p:sp>
        <p:nvSpPr>
          <p:cNvPr id="3" name="Tijdelijke aanduiding voor inhoud 2">
            <a:extLst>
              <a:ext uri="{FF2B5EF4-FFF2-40B4-BE49-F238E27FC236}">
                <a16:creationId xmlns:a16="http://schemas.microsoft.com/office/drawing/2014/main" id="{941A11CD-320D-4A1C-94B7-B0D8A4584A60}"/>
              </a:ext>
            </a:extLst>
          </p:cNvPr>
          <p:cNvSpPr>
            <a:spLocks noGrp="1"/>
          </p:cNvSpPr>
          <p:nvPr>
            <p:ph idx="1"/>
          </p:nvPr>
        </p:nvSpPr>
        <p:spPr/>
        <p:txBody>
          <a:bodyPr/>
          <a:lstStyle/>
          <a:p>
            <a:pPr marL="0" indent="0">
              <a:buNone/>
            </a:pPr>
            <a:endParaRPr lang="nl-NL" b="1" i="0" dirty="0">
              <a:solidFill>
                <a:srgbClr val="222222"/>
              </a:solidFill>
              <a:effectLst/>
              <a:latin typeface="arial" panose="020B0604020202020204" pitchFamily="34" charset="0"/>
            </a:endParaRPr>
          </a:p>
          <a:p>
            <a:pPr marL="0" indent="0">
              <a:buNone/>
            </a:pPr>
            <a:endParaRPr lang="nl-NL" b="1" dirty="0">
              <a:solidFill>
                <a:srgbClr val="222222"/>
              </a:solidFill>
              <a:latin typeface="arial" panose="020B0604020202020204" pitchFamily="34" charset="0"/>
            </a:endParaRPr>
          </a:p>
          <a:p>
            <a:pPr marL="0" indent="0">
              <a:buNone/>
            </a:pPr>
            <a:r>
              <a:rPr lang="nl-NL" b="1" i="0" dirty="0">
                <a:solidFill>
                  <a:srgbClr val="222222"/>
                </a:solidFill>
                <a:effectLst/>
                <a:latin typeface="arial" panose="020B0604020202020204" pitchFamily="34" charset="0"/>
              </a:rPr>
              <a:t>CE</a:t>
            </a:r>
            <a:r>
              <a:rPr lang="nl-NL" dirty="0">
                <a:solidFill>
                  <a:srgbClr val="222222"/>
                </a:solidFill>
                <a:latin typeface="arial" panose="020B0604020202020204" pitchFamily="34" charset="0"/>
              </a:rPr>
              <a:t> </a:t>
            </a:r>
            <a:r>
              <a:rPr lang="nl-NL" b="0" i="0" dirty="0">
                <a:solidFill>
                  <a:srgbClr val="222222"/>
                </a:solidFill>
                <a:effectLst/>
                <a:latin typeface="arial" panose="020B0604020202020204" pitchFamily="34" charset="0"/>
              </a:rPr>
              <a:t>markering </a:t>
            </a:r>
            <a:r>
              <a:rPr lang="nl-NL" b="1" i="0" dirty="0">
                <a:solidFill>
                  <a:srgbClr val="222222"/>
                </a:solidFill>
                <a:effectLst/>
                <a:latin typeface="arial" panose="020B0604020202020204" pitchFamily="34" charset="0"/>
              </a:rPr>
              <a:t>zegt</a:t>
            </a:r>
            <a:r>
              <a:rPr lang="nl-NL" b="0" i="0" dirty="0">
                <a:solidFill>
                  <a:srgbClr val="222222"/>
                </a:solidFill>
                <a:effectLst/>
                <a:latin typeface="arial" panose="020B0604020202020204" pitchFamily="34" charset="0"/>
              </a:rPr>
              <a:t> niets </a:t>
            </a:r>
            <a:r>
              <a:rPr lang="nl-NL" b="1" i="0" dirty="0">
                <a:solidFill>
                  <a:srgbClr val="222222"/>
                </a:solidFill>
                <a:effectLst/>
                <a:latin typeface="arial" panose="020B0604020202020204" pitchFamily="34" charset="0"/>
              </a:rPr>
              <a:t>over</a:t>
            </a:r>
            <a:r>
              <a:rPr lang="nl-NL" b="0" i="0" dirty="0">
                <a:solidFill>
                  <a:srgbClr val="222222"/>
                </a:solidFill>
                <a:effectLst/>
                <a:latin typeface="arial" panose="020B0604020202020204" pitchFamily="34" charset="0"/>
              </a:rPr>
              <a:t> de </a:t>
            </a:r>
          </a:p>
          <a:p>
            <a:pPr marL="0" indent="0">
              <a:buNone/>
            </a:pPr>
            <a:r>
              <a:rPr lang="nl-NL" b="1" i="0" dirty="0">
                <a:solidFill>
                  <a:srgbClr val="222222"/>
                </a:solidFill>
                <a:effectLst/>
                <a:latin typeface="arial" panose="020B0604020202020204" pitchFamily="34" charset="0"/>
              </a:rPr>
              <a:t>kwaliteit</a:t>
            </a:r>
            <a:r>
              <a:rPr lang="nl-NL" b="0" i="0" dirty="0">
                <a:solidFill>
                  <a:srgbClr val="222222"/>
                </a:solidFill>
                <a:effectLst/>
                <a:latin typeface="arial" panose="020B0604020202020204" pitchFamily="34" charset="0"/>
              </a:rPr>
              <a:t> van een product in zijn toepassing. </a:t>
            </a:r>
            <a:r>
              <a:rPr lang="nl-NL" b="1" i="0" dirty="0">
                <a:solidFill>
                  <a:srgbClr val="222222"/>
                </a:solidFill>
                <a:effectLst/>
                <a:latin typeface="arial" panose="020B0604020202020204" pitchFamily="34" charset="0"/>
              </a:rPr>
              <a:t>CE</a:t>
            </a:r>
            <a:r>
              <a:rPr lang="nl-NL" b="0" i="0" dirty="0">
                <a:solidFill>
                  <a:srgbClr val="222222"/>
                </a:solidFill>
                <a:effectLst/>
                <a:latin typeface="arial" panose="020B0604020202020204" pitchFamily="34" charset="0"/>
              </a:rPr>
              <a:t>-markering geeft niet aan dat de aangegeven productkenmerken voldoen aan de eisen die overheid en marktpartijen er aan stellen.</a:t>
            </a:r>
            <a:endParaRPr lang="nl-NL" dirty="0"/>
          </a:p>
        </p:txBody>
      </p:sp>
    </p:spTree>
    <p:extLst>
      <p:ext uri="{BB962C8B-B14F-4D97-AF65-F5344CB8AC3E}">
        <p14:creationId xmlns:p14="http://schemas.microsoft.com/office/powerpoint/2010/main" val="1266591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Pictogrammen, wat zijn dat ?</a:t>
            </a:r>
          </a:p>
        </p:txBody>
      </p:sp>
      <p:sp>
        <p:nvSpPr>
          <p:cNvPr id="3" name="Tijdelijke aanduiding voor inhoud 2"/>
          <p:cNvSpPr>
            <a:spLocks noGrp="1"/>
          </p:cNvSpPr>
          <p:nvPr>
            <p:ph idx="1"/>
          </p:nvPr>
        </p:nvSpPr>
        <p:spPr>
          <a:xfrm>
            <a:off x="827584" y="1196752"/>
            <a:ext cx="7859216" cy="4929411"/>
          </a:xfrm>
        </p:spPr>
        <p:txBody>
          <a:bodyPr>
            <a:normAutofit/>
          </a:bodyPr>
          <a:lstStyle/>
          <a:p>
            <a:pPr marL="0" indent="0">
              <a:buNone/>
            </a:pPr>
            <a:endParaRPr lang="nl-NL" b="0" i="0" dirty="0">
              <a:solidFill>
                <a:srgbClr val="202122"/>
              </a:solidFill>
              <a:effectLst/>
              <a:latin typeface="Arial" panose="020B0604020202020204" pitchFamily="34" charset="0"/>
            </a:endParaRPr>
          </a:p>
          <a:p>
            <a:pPr marL="0" indent="0">
              <a:buNone/>
            </a:pPr>
            <a:endParaRPr lang="nl-NL" dirty="0">
              <a:solidFill>
                <a:srgbClr val="202122"/>
              </a:solidFill>
            </a:endParaRPr>
          </a:p>
          <a:p>
            <a:pPr marL="0" indent="0">
              <a:buNone/>
            </a:pPr>
            <a:r>
              <a:rPr lang="nl-NL" b="0" i="0" dirty="0">
                <a:solidFill>
                  <a:srgbClr val="202122"/>
                </a:solidFill>
                <a:effectLst/>
                <a:latin typeface="Arial" panose="020B0604020202020204" pitchFamily="34" charset="0"/>
              </a:rPr>
              <a:t>Een </a:t>
            </a:r>
            <a:r>
              <a:rPr lang="nl-NL" b="1" i="0" dirty="0">
                <a:solidFill>
                  <a:srgbClr val="202122"/>
                </a:solidFill>
                <a:effectLst/>
                <a:latin typeface="Arial" panose="020B0604020202020204" pitchFamily="34" charset="0"/>
              </a:rPr>
              <a:t>pictogram</a:t>
            </a:r>
            <a:r>
              <a:rPr lang="nl-NL" b="0" i="0" dirty="0">
                <a:solidFill>
                  <a:srgbClr val="202122"/>
                </a:solidFill>
                <a:effectLst/>
                <a:latin typeface="Arial" panose="020B0604020202020204" pitchFamily="34" charset="0"/>
              </a:rPr>
              <a:t> is een </a:t>
            </a:r>
            <a:r>
              <a:rPr lang="nl-NL" b="0" i="0" u="none" strike="noStrike" dirty="0">
                <a:solidFill>
                  <a:srgbClr val="0B0080"/>
                </a:solidFill>
                <a:effectLst/>
                <a:latin typeface="Arial" panose="020B0604020202020204" pitchFamily="34" charset="0"/>
                <a:hlinkClick r:id="rId3" tooltip="Symbool"/>
              </a:rPr>
              <a:t>symbool</a:t>
            </a:r>
            <a:r>
              <a:rPr lang="nl-NL" b="0" i="0" dirty="0">
                <a:solidFill>
                  <a:srgbClr val="202122"/>
                </a:solidFill>
                <a:effectLst/>
                <a:latin typeface="Arial" panose="020B0604020202020204" pitchFamily="34" charset="0"/>
              </a:rPr>
              <a:t> of afbeelding dat de plaats inneemt van een tekst. Het gebruik ervan wordt daarom ook </a:t>
            </a:r>
            <a:r>
              <a:rPr lang="nl-NL" b="1" i="0" dirty="0">
                <a:solidFill>
                  <a:srgbClr val="202122"/>
                </a:solidFill>
                <a:effectLst/>
                <a:latin typeface="Arial" panose="020B0604020202020204" pitchFamily="34" charset="0"/>
              </a:rPr>
              <a:t>beeldtaal</a:t>
            </a:r>
            <a:r>
              <a:rPr lang="nl-NL" b="0" i="0" dirty="0">
                <a:solidFill>
                  <a:srgbClr val="202122"/>
                </a:solidFill>
                <a:effectLst/>
                <a:latin typeface="Arial" panose="020B0604020202020204" pitchFamily="34" charset="0"/>
              </a:rPr>
              <a:t> genoemd.</a:t>
            </a:r>
            <a:endParaRPr lang="nl-NL" b="1" dirty="0">
              <a:solidFill>
                <a:schemeClr val="accent3">
                  <a:lumMod val="75000"/>
                </a:schemeClr>
              </a:solidFill>
            </a:endParaRPr>
          </a:p>
        </p:txBody>
      </p:sp>
    </p:spTree>
    <p:extLst>
      <p:ext uri="{BB962C8B-B14F-4D97-AF65-F5344CB8AC3E}">
        <p14:creationId xmlns:p14="http://schemas.microsoft.com/office/powerpoint/2010/main" val="3874870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CDA4FB-FDB8-4029-BA2A-07809D909245}"/>
              </a:ext>
            </a:extLst>
          </p:cNvPr>
          <p:cNvSpPr>
            <a:spLocks noGrp="1"/>
          </p:cNvSpPr>
          <p:nvPr>
            <p:ph type="title"/>
          </p:nvPr>
        </p:nvSpPr>
        <p:spPr/>
        <p:txBody>
          <a:bodyPr/>
          <a:lstStyle/>
          <a:p>
            <a:r>
              <a:rPr lang="nl-NL" dirty="0"/>
              <a:t>Waarom pictogrammen ?</a:t>
            </a:r>
          </a:p>
        </p:txBody>
      </p:sp>
      <p:sp>
        <p:nvSpPr>
          <p:cNvPr id="3" name="Tijdelijke aanduiding voor inhoud 2">
            <a:extLst>
              <a:ext uri="{FF2B5EF4-FFF2-40B4-BE49-F238E27FC236}">
                <a16:creationId xmlns:a16="http://schemas.microsoft.com/office/drawing/2014/main" id="{096895DA-42A1-4424-90CD-507AF727E218}"/>
              </a:ext>
            </a:extLst>
          </p:cNvPr>
          <p:cNvSpPr>
            <a:spLocks noGrp="1"/>
          </p:cNvSpPr>
          <p:nvPr>
            <p:ph idx="1"/>
          </p:nvPr>
        </p:nvSpPr>
        <p:spPr/>
        <p:txBody>
          <a:bodyPr/>
          <a:lstStyle/>
          <a:p>
            <a:endParaRPr lang="nl-NL" dirty="0"/>
          </a:p>
          <a:p>
            <a:r>
              <a:rPr lang="nl-NL" dirty="0"/>
              <a:t>Taal onafhankelijk</a:t>
            </a:r>
          </a:p>
          <a:p>
            <a:endParaRPr lang="nl-NL" dirty="0"/>
          </a:p>
          <a:p>
            <a:r>
              <a:rPr lang="nl-NL" dirty="0"/>
              <a:t>Direct </a:t>
            </a:r>
          </a:p>
          <a:p>
            <a:endParaRPr lang="nl-NL" dirty="0"/>
          </a:p>
          <a:p>
            <a:r>
              <a:rPr lang="nl-NL" dirty="0"/>
              <a:t>Duidelijk</a:t>
            </a:r>
          </a:p>
        </p:txBody>
      </p:sp>
    </p:spTree>
    <p:extLst>
      <p:ext uri="{BB962C8B-B14F-4D97-AF65-F5344CB8AC3E}">
        <p14:creationId xmlns:p14="http://schemas.microsoft.com/office/powerpoint/2010/main" val="321982740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2614</TotalTime>
  <Words>369</Words>
  <Application>Microsoft Office PowerPoint</Application>
  <PresentationFormat>Diavoorstelling (4:3)</PresentationFormat>
  <Paragraphs>66</Paragraphs>
  <Slides>11</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Arial</vt:lpstr>
      <vt:lpstr>Arial</vt:lpstr>
      <vt:lpstr>Calibri</vt:lpstr>
      <vt:lpstr>Raleway</vt:lpstr>
      <vt:lpstr>RijksOverheidSans</vt:lpstr>
      <vt:lpstr>Kantoorthema</vt:lpstr>
      <vt:lpstr>CE en pictogrammen</vt:lpstr>
      <vt:lpstr> Het bekende CE merkteken</vt:lpstr>
      <vt:lpstr> CE aanduiding op een machine</vt:lpstr>
      <vt:lpstr>Wat is een CE- verklaring ??</vt:lpstr>
      <vt:lpstr>Waarom CE verklaring ??</vt:lpstr>
      <vt:lpstr>Welke produkten moeten hieraan voldoen ?</vt:lpstr>
      <vt:lpstr>Zegt een CE verklaring iets over kwaliteit van het product ?</vt:lpstr>
      <vt:lpstr>Pictogrammen, wat zijn dat ?</vt:lpstr>
      <vt:lpstr>Waarom pictogrammen ?</vt:lpstr>
      <vt:lpstr>Functies van pictogrammen</vt:lpstr>
      <vt:lpstr>Vormen van pictogrammen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Piet de Beijer</cp:lastModifiedBy>
  <cp:revision>157</cp:revision>
  <cp:lastPrinted>2015-09-16T11:22:19Z</cp:lastPrinted>
  <dcterms:created xsi:type="dcterms:W3CDTF">2013-11-15T15:05:42Z</dcterms:created>
  <dcterms:modified xsi:type="dcterms:W3CDTF">2020-09-01T12:41:44Z</dcterms:modified>
</cp:coreProperties>
</file>